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Montserrat" charset="0"/>
      <p:regular r:id="rId11"/>
    </p:embeddedFont>
    <p:embeddedFont>
      <p:font typeface="Barlow" charset="0"/>
      <p:regular r:id="rId12"/>
    </p:embeddedFont>
    <p:embeddedFont>
      <p:font typeface="Calibri"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1" d="100"/>
          <a:sy n="71" d="100"/>
        </p:scale>
        <p:origin x="-132" y="-66"/>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4E32BB65-B4F1-4888-80DA-89BC719BC626}" type="datetimeFigureOut">
              <a:rPr lang="en-US" smtClean="0"/>
              <a:t>9/22/2024</a:t>
            </a:fld>
            <a:endParaRPr lang="en-US"/>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6BB06443-67C9-49E5-96F3-18B0EF7BDFE5}" type="slidenum">
              <a:rPr lang="en-US" smtClean="0"/>
              <a:t>‹#›</a:t>
            </a:fld>
            <a:endParaRPr lang="en-US"/>
          </a:p>
        </p:txBody>
      </p:sp>
    </p:spTree>
    <p:extLst>
      <p:ext uri="{BB962C8B-B14F-4D97-AF65-F5344CB8AC3E}">
        <p14:creationId xmlns:p14="http://schemas.microsoft.com/office/powerpoint/2010/main" val="3090025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0748" y="2326362"/>
            <a:ext cx="4944785" cy="3576757"/>
          </a:xfrm>
          <a:prstGeom prst="rect">
            <a:avLst/>
          </a:prstGeom>
        </p:spPr>
      </p:pic>
      <p:sp>
        <p:nvSpPr>
          <p:cNvPr id="4" name="Text 0"/>
          <p:cNvSpPr/>
          <p:nvPr/>
        </p:nvSpPr>
        <p:spPr>
          <a:xfrm>
            <a:off x="6244709" y="1472089"/>
            <a:ext cx="7627382" cy="2950726"/>
          </a:xfrm>
          <a:prstGeom prst="rect">
            <a:avLst/>
          </a:prstGeom>
          <a:noFill/>
          <a:ln/>
        </p:spPr>
        <p:txBody>
          <a:bodyPr wrap="square" lIns="0" tIns="0" rIns="0" bIns="0" rtlCol="0" anchor="t"/>
          <a:lstStyle/>
          <a:p>
            <a:pPr marL="0" indent="0">
              <a:lnSpc>
                <a:spcPts val="7700"/>
              </a:lnSpc>
              <a:buNone/>
            </a:pPr>
            <a:r>
              <a:rPr lang="en-US" sz="6150" b="1" dirty="0">
                <a:solidFill>
                  <a:srgbClr val="9998FF"/>
                </a:solidFill>
                <a:latin typeface="Barlow" pitchFamily="34" charset="0"/>
                <a:ea typeface="Barlow" pitchFamily="34" charset="-122"/>
                <a:cs typeface="Barlow" pitchFamily="34" charset="-120"/>
              </a:rPr>
              <a:t>Lime and Acid Reactions: A Detailed Exploration</a:t>
            </a:r>
            <a:endParaRPr lang="en-US" sz="6150" dirty="0"/>
          </a:p>
        </p:txBody>
      </p:sp>
      <p:sp>
        <p:nvSpPr>
          <p:cNvPr id="5" name="Text 1"/>
          <p:cNvSpPr/>
          <p:nvPr/>
        </p:nvSpPr>
        <p:spPr>
          <a:xfrm>
            <a:off x="6244709" y="4747736"/>
            <a:ext cx="7627382"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This presentation dives into the fascinating world of lime and acid reactions. We'll explore the chemical properties of these substances, understand how they interact, and delve into the applications of this reaction in various industries.</a:t>
            </a:r>
            <a:endParaRPr lang="en-US" sz="1700" dirty="0"/>
          </a:p>
        </p:txBody>
      </p:sp>
      <p:sp>
        <p:nvSpPr>
          <p:cNvPr id="6" name="Shape 2"/>
          <p:cNvSpPr/>
          <p:nvPr/>
        </p:nvSpPr>
        <p:spPr>
          <a:xfrm>
            <a:off x="6244709" y="6394490"/>
            <a:ext cx="346591" cy="346591"/>
          </a:xfrm>
          <a:prstGeom prst="roundRect">
            <a:avLst>
              <a:gd name="adj" fmla="val 26380043"/>
            </a:avLst>
          </a:prstGeom>
          <a:noFill/>
          <a:ln w="7620">
            <a:solidFill>
              <a:srgbClr val="FFFFFF"/>
            </a:solidFill>
            <a:prstDash val="solid"/>
          </a:ln>
        </p:spPr>
      </p:sp>
      <p:pic>
        <p:nvPicPr>
          <p:cNvPr id="7" name="Image 2" descr="preencoded.png"/>
          <p:cNvPicPr>
            <a:picLocks noChangeAspect="1"/>
          </p:cNvPicPr>
          <p:nvPr/>
        </p:nvPicPr>
        <p:blipFill>
          <a:blip r:embed="rId5"/>
          <a:stretch>
            <a:fillRect/>
          </a:stretch>
        </p:blipFill>
        <p:spPr>
          <a:xfrm>
            <a:off x="6252329" y="6402110"/>
            <a:ext cx="331351" cy="331351"/>
          </a:xfrm>
          <a:prstGeom prst="rect">
            <a:avLst/>
          </a:prstGeom>
        </p:spPr>
      </p:pic>
      <p:sp>
        <p:nvSpPr>
          <p:cNvPr id="8" name="Text 3"/>
          <p:cNvSpPr/>
          <p:nvPr/>
        </p:nvSpPr>
        <p:spPr>
          <a:xfrm>
            <a:off x="6699528" y="6378297"/>
            <a:ext cx="2021205" cy="379214"/>
          </a:xfrm>
          <a:prstGeom prst="rect">
            <a:avLst/>
          </a:prstGeom>
          <a:noFill/>
          <a:ln/>
        </p:spPr>
        <p:txBody>
          <a:bodyPr wrap="none" lIns="0" tIns="0" rIns="0" bIns="0" rtlCol="0" anchor="t"/>
          <a:lstStyle/>
          <a:p>
            <a:pPr marL="0" indent="0" algn="l">
              <a:lnSpc>
                <a:spcPts val="2950"/>
              </a:lnSpc>
              <a:buNone/>
            </a:pPr>
            <a:r>
              <a:rPr lang="en-US" sz="2100" b="1" dirty="0">
                <a:solidFill>
                  <a:srgbClr val="EEEFF5"/>
                </a:solidFill>
                <a:latin typeface="Montserrat" pitchFamily="34" charset="0"/>
                <a:ea typeface="Montserrat" pitchFamily="34" charset="-122"/>
                <a:cs typeface="Montserrat" pitchFamily="34" charset="-120"/>
              </a:rPr>
              <a:t>by Nghia Dinh</a:t>
            </a:r>
            <a:endParaRPr lang="en-US" sz="2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583775"/>
            <a:ext cx="9184481"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Understanding Lime (Calcium Oxide)</a:t>
            </a:r>
            <a:endParaRPr lang="en-US" sz="4450" dirty="0"/>
          </a:p>
        </p:txBody>
      </p:sp>
      <p:sp>
        <p:nvSpPr>
          <p:cNvPr id="3" name="Text 1"/>
          <p:cNvSpPr/>
          <p:nvPr/>
        </p:nvSpPr>
        <p:spPr>
          <a:xfrm>
            <a:off x="758309" y="3837980"/>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pitchFamily="34" charset="0"/>
                <a:ea typeface="Barlow" pitchFamily="34" charset="-122"/>
                <a:cs typeface="Barlow" pitchFamily="34" charset="-120"/>
              </a:rPr>
              <a:t>Chemical Formula</a:t>
            </a:r>
            <a:endParaRPr lang="en-US" sz="2200" dirty="0"/>
          </a:p>
        </p:txBody>
      </p:sp>
      <p:sp>
        <p:nvSpPr>
          <p:cNvPr id="4" name="Text 2"/>
          <p:cNvSpPr/>
          <p:nvPr/>
        </p:nvSpPr>
        <p:spPr>
          <a:xfrm>
            <a:off x="758309" y="4410789"/>
            <a:ext cx="4018359"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Lime is a white, alkaline compound with the formula CaO.</a:t>
            </a:r>
            <a:endParaRPr lang="en-US" sz="1700" dirty="0"/>
          </a:p>
        </p:txBody>
      </p:sp>
      <p:sp>
        <p:nvSpPr>
          <p:cNvPr id="5" name="Text 3"/>
          <p:cNvSpPr/>
          <p:nvPr/>
        </p:nvSpPr>
        <p:spPr>
          <a:xfrm>
            <a:off x="5312926" y="3837980"/>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pitchFamily="34" charset="0"/>
                <a:ea typeface="Barlow" pitchFamily="34" charset="-122"/>
                <a:cs typeface="Barlow" pitchFamily="34" charset="-120"/>
              </a:rPr>
              <a:t>Properties</a:t>
            </a:r>
            <a:endParaRPr lang="en-US" sz="2200" dirty="0"/>
          </a:p>
        </p:txBody>
      </p:sp>
      <p:sp>
        <p:nvSpPr>
          <p:cNvPr id="6" name="Text 4"/>
          <p:cNvSpPr/>
          <p:nvPr/>
        </p:nvSpPr>
        <p:spPr>
          <a:xfrm>
            <a:off x="5312926" y="4410789"/>
            <a:ext cx="4018359"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It is highly reactive and readily absorbs water from the atmosphere, a process called hydration.</a:t>
            </a:r>
            <a:endParaRPr lang="en-US" sz="1700" dirty="0"/>
          </a:p>
        </p:txBody>
      </p:sp>
      <p:sp>
        <p:nvSpPr>
          <p:cNvPr id="7" name="Text 5"/>
          <p:cNvSpPr/>
          <p:nvPr/>
        </p:nvSpPr>
        <p:spPr>
          <a:xfrm>
            <a:off x="9867543" y="3837980"/>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9998FF"/>
                </a:solidFill>
                <a:latin typeface="Barlow" pitchFamily="34" charset="0"/>
                <a:ea typeface="Barlow" pitchFamily="34" charset="-122"/>
                <a:cs typeface="Barlow" pitchFamily="34" charset="-120"/>
              </a:rPr>
              <a:t>Applications</a:t>
            </a:r>
            <a:endParaRPr lang="en-US" sz="2200" dirty="0"/>
          </a:p>
        </p:txBody>
      </p:sp>
      <p:sp>
        <p:nvSpPr>
          <p:cNvPr id="8" name="Text 6"/>
          <p:cNvSpPr/>
          <p:nvPr/>
        </p:nvSpPr>
        <p:spPr>
          <a:xfrm>
            <a:off x="9867543" y="4410789"/>
            <a:ext cx="4018359"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Lime is widely used in construction, agriculture, and environmental remediation.</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0748" y="2089428"/>
            <a:ext cx="4944785" cy="4050625"/>
          </a:xfrm>
          <a:prstGeom prst="rect">
            <a:avLst/>
          </a:prstGeom>
        </p:spPr>
      </p:pic>
      <p:sp>
        <p:nvSpPr>
          <p:cNvPr id="4" name="Text 0"/>
          <p:cNvSpPr/>
          <p:nvPr/>
        </p:nvSpPr>
        <p:spPr>
          <a:xfrm>
            <a:off x="6244709" y="639842"/>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The Role of Water in the Lime-Acid Reaction</a:t>
            </a:r>
            <a:endParaRPr lang="en-US" sz="4450" dirty="0"/>
          </a:p>
        </p:txBody>
      </p:sp>
      <p:pic>
        <p:nvPicPr>
          <p:cNvPr id="5" name="Image 2" descr="preencoded.png"/>
          <p:cNvPicPr>
            <a:picLocks noChangeAspect="1"/>
          </p:cNvPicPr>
          <p:nvPr/>
        </p:nvPicPr>
        <p:blipFill>
          <a:blip r:embed="rId5"/>
          <a:stretch>
            <a:fillRect/>
          </a:stretch>
        </p:blipFill>
        <p:spPr>
          <a:xfrm>
            <a:off x="6244709" y="2390180"/>
            <a:ext cx="1083231" cy="1733193"/>
          </a:xfrm>
          <a:prstGeom prst="rect">
            <a:avLst/>
          </a:prstGeom>
        </p:spPr>
      </p:pic>
      <p:sp>
        <p:nvSpPr>
          <p:cNvPr id="6" name="Text 1"/>
          <p:cNvSpPr/>
          <p:nvPr/>
        </p:nvSpPr>
        <p:spPr>
          <a:xfrm>
            <a:off x="7652861" y="2606754"/>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Hydration</a:t>
            </a:r>
            <a:endParaRPr lang="en-US" sz="2200" dirty="0"/>
          </a:p>
        </p:txBody>
      </p:sp>
      <p:sp>
        <p:nvSpPr>
          <p:cNvPr id="7" name="Text 2"/>
          <p:cNvSpPr/>
          <p:nvPr/>
        </p:nvSpPr>
        <p:spPr>
          <a:xfrm>
            <a:off x="7652861" y="3092887"/>
            <a:ext cx="621923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Lime reacts with water to form calcium hydroxide (Ca(OH)2), also known as slaked lime.</a:t>
            </a:r>
            <a:endParaRPr lang="en-US" sz="1700" dirty="0"/>
          </a:p>
        </p:txBody>
      </p:sp>
      <p:pic>
        <p:nvPicPr>
          <p:cNvPr id="8" name="Image 3" descr="preencoded.png"/>
          <p:cNvPicPr>
            <a:picLocks noChangeAspect="1"/>
          </p:cNvPicPr>
          <p:nvPr/>
        </p:nvPicPr>
        <p:blipFill>
          <a:blip r:embed="rId6"/>
          <a:stretch>
            <a:fillRect/>
          </a:stretch>
        </p:blipFill>
        <p:spPr>
          <a:xfrm>
            <a:off x="6244709" y="4123372"/>
            <a:ext cx="1083231" cy="1733193"/>
          </a:xfrm>
          <a:prstGeom prst="rect">
            <a:avLst/>
          </a:prstGeom>
        </p:spPr>
      </p:pic>
      <p:sp>
        <p:nvSpPr>
          <p:cNvPr id="9" name="Text 3"/>
          <p:cNvSpPr/>
          <p:nvPr/>
        </p:nvSpPr>
        <p:spPr>
          <a:xfrm>
            <a:off x="7652861" y="4339947"/>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Hydroxide Formation</a:t>
            </a:r>
            <a:endParaRPr lang="en-US" sz="2200" dirty="0"/>
          </a:p>
        </p:txBody>
      </p:sp>
      <p:sp>
        <p:nvSpPr>
          <p:cNvPr id="10" name="Text 4"/>
          <p:cNvSpPr/>
          <p:nvPr/>
        </p:nvSpPr>
        <p:spPr>
          <a:xfrm>
            <a:off x="7652861" y="4826079"/>
            <a:ext cx="621923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The formation of calcium hydroxide is a highly exothermic reaction that releases heat.</a:t>
            </a:r>
            <a:endParaRPr lang="en-US" sz="1700" dirty="0"/>
          </a:p>
        </p:txBody>
      </p:sp>
      <p:pic>
        <p:nvPicPr>
          <p:cNvPr id="11" name="Image 4" descr="preencoded.png"/>
          <p:cNvPicPr>
            <a:picLocks noChangeAspect="1"/>
          </p:cNvPicPr>
          <p:nvPr/>
        </p:nvPicPr>
        <p:blipFill>
          <a:blip r:embed="rId7"/>
          <a:stretch>
            <a:fillRect/>
          </a:stretch>
        </p:blipFill>
        <p:spPr>
          <a:xfrm>
            <a:off x="6244709" y="5856565"/>
            <a:ext cx="1083231" cy="1733193"/>
          </a:xfrm>
          <a:prstGeom prst="rect">
            <a:avLst/>
          </a:prstGeom>
        </p:spPr>
      </p:pic>
      <p:sp>
        <p:nvSpPr>
          <p:cNvPr id="12" name="Text 5"/>
          <p:cNvSpPr/>
          <p:nvPr/>
        </p:nvSpPr>
        <p:spPr>
          <a:xfrm>
            <a:off x="7652861" y="6073140"/>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Reaction with Acid</a:t>
            </a:r>
            <a:endParaRPr lang="en-US" sz="2200" dirty="0"/>
          </a:p>
        </p:txBody>
      </p:sp>
      <p:sp>
        <p:nvSpPr>
          <p:cNvPr id="13" name="Text 6"/>
          <p:cNvSpPr/>
          <p:nvPr/>
        </p:nvSpPr>
        <p:spPr>
          <a:xfrm>
            <a:off x="7652861" y="6559272"/>
            <a:ext cx="621923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Calcium hydroxide is then ready to react with acid, leading to neutralization.</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pic>
        <p:nvPicPr>
          <p:cNvPr id="3" name="Image 1" descr="preencoded.png"/>
          <p:cNvPicPr>
            <a:picLocks noChangeAspect="1"/>
          </p:cNvPicPr>
          <p:nvPr/>
        </p:nvPicPr>
        <p:blipFill>
          <a:blip r:embed="rId4"/>
          <a:stretch>
            <a:fillRect/>
          </a:stretch>
        </p:blipFill>
        <p:spPr>
          <a:xfrm>
            <a:off x="5817037" y="270748"/>
            <a:ext cx="2996208" cy="2166699"/>
          </a:xfrm>
          <a:prstGeom prst="rect">
            <a:avLst/>
          </a:prstGeom>
        </p:spPr>
      </p:pic>
      <p:sp>
        <p:nvSpPr>
          <p:cNvPr id="4" name="Text 0"/>
          <p:cNvSpPr/>
          <p:nvPr/>
        </p:nvSpPr>
        <p:spPr>
          <a:xfrm>
            <a:off x="758309" y="4009787"/>
            <a:ext cx="9820632"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Neutralization Reaction: Lime and Acid</a:t>
            </a:r>
            <a:endParaRPr lang="en-US" sz="4450" dirty="0"/>
          </a:p>
        </p:txBody>
      </p:sp>
      <p:sp>
        <p:nvSpPr>
          <p:cNvPr id="5" name="Shape 1"/>
          <p:cNvSpPr/>
          <p:nvPr/>
        </p:nvSpPr>
        <p:spPr>
          <a:xfrm>
            <a:off x="758309" y="5047417"/>
            <a:ext cx="13113782" cy="1880473"/>
          </a:xfrm>
          <a:prstGeom prst="roundRect">
            <a:avLst>
              <a:gd name="adj" fmla="val 10370"/>
            </a:avLst>
          </a:prstGeom>
          <a:noFill/>
          <a:ln w="7620">
            <a:solidFill>
              <a:srgbClr val="FFFFFF">
                <a:alpha val="24000"/>
              </a:srgbClr>
            </a:solidFill>
            <a:prstDash val="solid"/>
          </a:ln>
        </p:spPr>
      </p:sp>
      <p:sp>
        <p:nvSpPr>
          <p:cNvPr id="6" name="Shape 2"/>
          <p:cNvSpPr/>
          <p:nvPr/>
        </p:nvSpPr>
        <p:spPr>
          <a:xfrm>
            <a:off x="765929" y="5055037"/>
            <a:ext cx="13098542" cy="621744"/>
          </a:xfrm>
          <a:prstGeom prst="rect">
            <a:avLst/>
          </a:prstGeom>
          <a:solidFill>
            <a:srgbClr val="FFFFFF">
              <a:alpha val="4000"/>
            </a:srgbClr>
          </a:solidFill>
          <a:ln/>
        </p:spPr>
      </p:sp>
      <p:sp>
        <p:nvSpPr>
          <p:cNvPr id="7" name="Text 3"/>
          <p:cNvSpPr/>
          <p:nvPr/>
        </p:nvSpPr>
        <p:spPr>
          <a:xfrm>
            <a:off x="982504" y="5192554"/>
            <a:ext cx="611231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Lime (CaO)</a:t>
            </a:r>
            <a:endParaRPr lang="en-US" sz="1700" dirty="0"/>
          </a:p>
        </p:txBody>
      </p:sp>
      <p:sp>
        <p:nvSpPr>
          <p:cNvPr id="8" name="Text 4"/>
          <p:cNvSpPr/>
          <p:nvPr/>
        </p:nvSpPr>
        <p:spPr>
          <a:xfrm>
            <a:off x="7535585" y="5192554"/>
            <a:ext cx="611231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Acid (HCl)</a:t>
            </a:r>
            <a:endParaRPr lang="en-US" sz="1700" dirty="0"/>
          </a:p>
        </p:txBody>
      </p:sp>
      <p:sp>
        <p:nvSpPr>
          <p:cNvPr id="9" name="Shape 5"/>
          <p:cNvSpPr/>
          <p:nvPr/>
        </p:nvSpPr>
        <p:spPr>
          <a:xfrm>
            <a:off x="765929" y="5676781"/>
            <a:ext cx="13098542" cy="621744"/>
          </a:xfrm>
          <a:prstGeom prst="rect">
            <a:avLst/>
          </a:prstGeom>
          <a:solidFill>
            <a:srgbClr val="000000">
              <a:alpha val="4000"/>
            </a:srgbClr>
          </a:solidFill>
          <a:ln/>
        </p:spPr>
      </p:sp>
      <p:sp>
        <p:nvSpPr>
          <p:cNvPr id="10" name="Text 6"/>
          <p:cNvSpPr/>
          <p:nvPr/>
        </p:nvSpPr>
        <p:spPr>
          <a:xfrm>
            <a:off x="982504" y="5814298"/>
            <a:ext cx="611231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Base</a:t>
            </a:r>
            <a:endParaRPr lang="en-US" sz="1700" dirty="0"/>
          </a:p>
        </p:txBody>
      </p:sp>
      <p:sp>
        <p:nvSpPr>
          <p:cNvPr id="11" name="Text 7"/>
          <p:cNvSpPr/>
          <p:nvPr/>
        </p:nvSpPr>
        <p:spPr>
          <a:xfrm>
            <a:off x="7535585" y="5814298"/>
            <a:ext cx="611231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Acid</a:t>
            </a:r>
            <a:endParaRPr lang="en-US" sz="1700" dirty="0"/>
          </a:p>
        </p:txBody>
      </p:sp>
      <p:sp>
        <p:nvSpPr>
          <p:cNvPr id="12" name="Shape 8"/>
          <p:cNvSpPr/>
          <p:nvPr/>
        </p:nvSpPr>
        <p:spPr>
          <a:xfrm>
            <a:off x="765929" y="6298525"/>
            <a:ext cx="13098542" cy="621744"/>
          </a:xfrm>
          <a:prstGeom prst="rect">
            <a:avLst/>
          </a:prstGeom>
          <a:solidFill>
            <a:srgbClr val="FFFFFF">
              <a:alpha val="4000"/>
            </a:srgbClr>
          </a:solidFill>
          <a:ln/>
        </p:spPr>
      </p:sp>
      <p:sp>
        <p:nvSpPr>
          <p:cNvPr id="13" name="Text 9"/>
          <p:cNvSpPr/>
          <p:nvPr/>
        </p:nvSpPr>
        <p:spPr>
          <a:xfrm>
            <a:off x="982504" y="6436043"/>
            <a:ext cx="611231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pH greater than 7</a:t>
            </a:r>
            <a:endParaRPr lang="en-US" sz="1700" dirty="0"/>
          </a:p>
        </p:txBody>
      </p:sp>
      <p:sp>
        <p:nvSpPr>
          <p:cNvPr id="14" name="Text 10"/>
          <p:cNvSpPr/>
          <p:nvPr/>
        </p:nvSpPr>
        <p:spPr>
          <a:xfrm>
            <a:off x="7535585" y="6436043"/>
            <a:ext cx="6112312" cy="346710"/>
          </a:xfrm>
          <a:prstGeom prst="rect">
            <a:avLst/>
          </a:prstGeom>
          <a:noFill/>
          <a:ln/>
        </p:spPr>
        <p:txBody>
          <a:bodyPr wrap="non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pH less than 7</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0867" y="2328505"/>
            <a:ext cx="4944666" cy="3572589"/>
          </a:xfrm>
          <a:prstGeom prst="rect">
            <a:avLst/>
          </a:prstGeom>
        </p:spPr>
      </p:pic>
      <p:sp>
        <p:nvSpPr>
          <p:cNvPr id="4" name="Text 0"/>
          <p:cNvSpPr/>
          <p:nvPr/>
        </p:nvSpPr>
        <p:spPr>
          <a:xfrm>
            <a:off x="6244709" y="1014651"/>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Factors Affecting the Lime-Acid Reaction Rate</a:t>
            </a:r>
            <a:endParaRPr lang="en-US" sz="4450" dirty="0"/>
          </a:p>
        </p:txBody>
      </p:sp>
      <p:sp>
        <p:nvSpPr>
          <p:cNvPr id="5" name="Shape 1"/>
          <p:cNvSpPr/>
          <p:nvPr/>
        </p:nvSpPr>
        <p:spPr>
          <a:xfrm>
            <a:off x="6244709" y="3008709"/>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6" name="Text 2"/>
          <p:cNvSpPr/>
          <p:nvPr/>
        </p:nvSpPr>
        <p:spPr>
          <a:xfrm>
            <a:off x="6427827" y="3081338"/>
            <a:ext cx="1210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pitchFamily="34" charset="0"/>
                <a:ea typeface="Barlow" pitchFamily="34" charset="-122"/>
                <a:cs typeface="Barlow" pitchFamily="34" charset="-120"/>
              </a:rPr>
              <a:t>1</a:t>
            </a:r>
            <a:endParaRPr lang="en-US" sz="2650" dirty="0"/>
          </a:p>
        </p:txBody>
      </p:sp>
      <p:sp>
        <p:nvSpPr>
          <p:cNvPr id="7" name="Text 3"/>
          <p:cNvSpPr/>
          <p:nvPr/>
        </p:nvSpPr>
        <p:spPr>
          <a:xfrm>
            <a:off x="6948726" y="3008709"/>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pitchFamily="34" charset="0"/>
                <a:ea typeface="Barlow" pitchFamily="34" charset="-122"/>
                <a:cs typeface="Barlow" pitchFamily="34" charset="-120"/>
              </a:rPr>
              <a:t>Concentration</a:t>
            </a:r>
            <a:endParaRPr lang="en-US" sz="2200" dirty="0"/>
          </a:p>
        </p:txBody>
      </p:sp>
      <p:sp>
        <p:nvSpPr>
          <p:cNvPr id="8" name="Text 4"/>
          <p:cNvSpPr/>
          <p:nvPr/>
        </p:nvSpPr>
        <p:spPr>
          <a:xfrm>
            <a:off x="6948726" y="3494842"/>
            <a:ext cx="3001447"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Higher concentrations of lime and acid lead to a faster reaction rate.</a:t>
            </a:r>
            <a:endParaRPr lang="en-US" sz="1700" dirty="0"/>
          </a:p>
        </p:txBody>
      </p:sp>
      <p:sp>
        <p:nvSpPr>
          <p:cNvPr id="9" name="Shape 5"/>
          <p:cNvSpPr/>
          <p:nvPr/>
        </p:nvSpPr>
        <p:spPr>
          <a:xfrm>
            <a:off x="10166747" y="3008709"/>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0" name="Text 6"/>
          <p:cNvSpPr/>
          <p:nvPr/>
        </p:nvSpPr>
        <p:spPr>
          <a:xfrm>
            <a:off x="10314623" y="3081338"/>
            <a:ext cx="191572"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pitchFamily="34" charset="0"/>
                <a:ea typeface="Barlow" pitchFamily="34" charset="-122"/>
                <a:cs typeface="Barlow" pitchFamily="34" charset="-120"/>
              </a:rPr>
              <a:t>2</a:t>
            </a:r>
            <a:endParaRPr lang="en-US" sz="2650" dirty="0"/>
          </a:p>
        </p:txBody>
      </p:sp>
      <p:sp>
        <p:nvSpPr>
          <p:cNvPr id="11" name="Text 7"/>
          <p:cNvSpPr/>
          <p:nvPr/>
        </p:nvSpPr>
        <p:spPr>
          <a:xfrm>
            <a:off x="10870763" y="3008709"/>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pitchFamily="34" charset="0"/>
                <a:ea typeface="Barlow" pitchFamily="34" charset="-122"/>
                <a:cs typeface="Barlow" pitchFamily="34" charset="-120"/>
              </a:rPr>
              <a:t>Temperature</a:t>
            </a:r>
            <a:endParaRPr lang="en-US" sz="2200" dirty="0"/>
          </a:p>
        </p:txBody>
      </p:sp>
      <p:sp>
        <p:nvSpPr>
          <p:cNvPr id="12" name="Text 8"/>
          <p:cNvSpPr/>
          <p:nvPr/>
        </p:nvSpPr>
        <p:spPr>
          <a:xfrm>
            <a:off x="10870763" y="3494842"/>
            <a:ext cx="3001447"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Increasing the temperature accelerates the reaction by providing more energy for molecules to collide.</a:t>
            </a:r>
            <a:endParaRPr lang="en-US" sz="1700" dirty="0"/>
          </a:p>
        </p:txBody>
      </p:sp>
      <p:sp>
        <p:nvSpPr>
          <p:cNvPr id="13" name="Shape 9"/>
          <p:cNvSpPr/>
          <p:nvPr/>
        </p:nvSpPr>
        <p:spPr>
          <a:xfrm>
            <a:off x="6244709" y="5341977"/>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4" name="Text 10"/>
          <p:cNvSpPr/>
          <p:nvPr/>
        </p:nvSpPr>
        <p:spPr>
          <a:xfrm>
            <a:off x="6396037" y="5414605"/>
            <a:ext cx="184666"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pitchFamily="34" charset="0"/>
                <a:ea typeface="Barlow" pitchFamily="34" charset="-122"/>
                <a:cs typeface="Barlow" pitchFamily="34" charset="-120"/>
              </a:rPr>
              <a:t>3</a:t>
            </a:r>
            <a:endParaRPr lang="en-US" sz="2650" dirty="0"/>
          </a:p>
        </p:txBody>
      </p:sp>
      <p:sp>
        <p:nvSpPr>
          <p:cNvPr id="15" name="Text 11"/>
          <p:cNvSpPr/>
          <p:nvPr/>
        </p:nvSpPr>
        <p:spPr>
          <a:xfrm>
            <a:off x="6948726" y="5341977"/>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pitchFamily="34" charset="0"/>
                <a:ea typeface="Barlow" pitchFamily="34" charset="-122"/>
                <a:cs typeface="Barlow" pitchFamily="34" charset="-120"/>
              </a:rPr>
              <a:t>Surface Area</a:t>
            </a:r>
            <a:endParaRPr lang="en-US" sz="2200" dirty="0"/>
          </a:p>
        </p:txBody>
      </p:sp>
      <p:sp>
        <p:nvSpPr>
          <p:cNvPr id="16" name="Text 12"/>
          <p:cNvSpPr/>
          <p:nvPr/>
        </p:nvSpPr>
        <p:spPr>
          <a:xfrm>
            <a:off x="6948726" y="5828109"/>
            <a:ext cx="3001447" cy="104013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 larger surface area of lime exposed to the acid enhances the reaction rate.</a:t>
            </a:r>
            <a:endParaRPr lang="en-US" sz="1700" dirty="0"/>
          </a:p>
        </p:txBody>
      </p:sp>
      <p:sp>
        <p:nvSpPr>
          <p:cNvPr id="17" name="Shape 13"/>
          <p:cNvSpPr/>
          <p:nvPr/>
        </p:nvSpPr>
        <p:spPr>
          <a:xfrm>
            <a:off x="10166747" y="5341977"/>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8" name="Text 14"/>
          <p:cNvSpPr/>
          <p:nvPr/>
        </p:nvSpPr>
        <p:spPr>
          <a:xfrm>
            <a:off x="10307003" y="5414605"/>
            <a:ext cx="206931"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pitchFamily="34" charset="0"/>
                <a:ea typeface="Barlow" pitchFamily="34" charset="-122"/>
                <a:cs typeface="Barlow" pitchFamily="34" charset="-120"/>
              </a:rPr>
              <a:t>4</a:t>
            </a:r>
            <a:endParaRPr lang="en-US" sz="2650" dirty="0"/>
          </a:p>
        </p:txBody>
      </p:sp>
      <p:sp>
        <p:nvSpPr>
          <p:cNvPr id="19" name="Text 15"/>
          <p:cNvSpPr/>
          <p:nvPr/>
        </p:nvSpPr>
        <p:spPr>
          <a:xfrm>
            <a:off x="10870763" y="5341977"/>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pitchFamily="34" charset="0"/>
                <a:ea typeface="Barlow" pitchFamily="34" charset="-122"/>
                <a:cs typeface="Barlow" pitchFamily="34" charset="-120"/>
              </a:rPr>
              <a:t>Presence of Catalysts</a:t>
            </a:r>
            <a:endParaRPr lang="en-US" sz="2200" dirty="0"/>
          </a:p>
        </p:txBody>
      </p:sp>
      <p:sp>
        <p:nvSpPr>
          <p:cNvPr id="20" name="Text 16"/>
          <p:cNvSpPr/>
          <p:nvPr/>
        </p:nvSpPr>
        <p:spPr>
          <a:xfrm>
            <a:off x="10870763" y="5828109"/>
            <a:ext cx="3001447"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Certain catalysts can speed up the reaction without being consumed in the process.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14748" y="2326362"/>
            <a:ext cx="4944785" cy="3576757"/>
          </a:xfrm>
          <a:prstGeom prst="rect">
            <a:avLst/>
          </a:prstGeom>
        </p:spPr>
      </p:pic>
      <p:sp>
        <p:nvSpPr>
          <p:cNvPr id="4" name="Text 0"/>
          <p:cNvSpPr/>
          <p:nvPr/>
        </p:nvSpPr>
        <p:spPr>
          <a:xfrm>
            <a:off x="758309" y="651867"/>
            <a:ext cx="7627382" cy="1425416"/>
          </a:xfrm>
          <a:prstGeom prst="rect">
            <a:avLst/>
          </a:prstGeom>
          <a:noFill/>
          <a:ln/>
        </p:spPr>
        <p:txBody>
          <a:bodyPr wrap="squar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Applications of the Lime-Acid Reaction</a:t>
            </a:r>
            <a:endParaRPr lang="en-US" sz="4450" dirty="0"/>
          </a:p>
        </p:txBody>
      </p:sp>
      <p:sp>
        <p:nvSpPr>
          <p:cNvPr id="5" name="Shape 1"/>
          <p:cNvSpPr/>
          <p:nvPr/>
        </p:nvSpPr>
        <p:spPr>
          <a:xfrm>
            <a:off x="758309" y="2402205"/>
            <a:ext cx="3705463" cy="2306122"/>
          </a:xfrm>
          <a:prstGeom prst="roundRect">
            <a:avLst>
              <a:gd name="adj" fmla="val 8456"/>
            </a:avLst>
          </a:prstGeom>
          <a:solidFill>
            <a:srgbClr val="282C32"/>
          </a:solidFill>
          <a:ln/>
          <a:effectLst>
            <a:outerShdw blurRad="53340" dist="26670" dir="13500000" algn="bl" rotWithShape="0">
              <a:srgbClr val="FFFFFF">
                <a:alpha val="10000"/>
              </a:srgbClr>
            </a:outerShdw>
          </a:effectLst>
        </p:spPr>
      </p:sp>
      <p:sp>
        <p:nvSpPr>
          <p:cNvPr id="6" name="Text 2"/>
          <p:cNvSpPr/>
          <p:nvPr/>
        </p:nvSpPr>
        <p:spPr>
          <a:xfrm>
            <a:off x="974884" y="2618780"/>
            <a:ext cx="2894052"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pitchFamily="34" charset="0"/>
                <a:ea typeface="Barlow" pitchFamily="34" charset="-122"/>
                <a:cs typeface="Barlow" pitchFamily="34" charset="-120"/>
              </a:rPr>
              <a:t>Wastewater Treatment</a:t>
            </a:r>
            <a:endParaRPr lang="en-US" sz="2200" dirty="0"/>
          </a:p>
        </p:txBody>
      </p:sp>
      <p:sp>
        <p:nvSpPr>
          <p:cNvPr id="7" name="Text 3"/>
          <p:cNvSpPr/>
          <p:nvPr/>
        </p:nvSpPr>
        <p:spPr>
          <a:xfrm>
            <a:off x="974884" y="3104912"/>
            <a:ext cx="3272314"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Lime is used to neutralize acidic wastewater, reducing its harmful effects on the environment.</a:t>
            </a:r>
            <a:endParaRPr lang="en-US" sz="1700" dirty="0"/>
          </a:p>
        </p:txBody>
      </p:sp>
      <p:sp>
        <p:nvSpPr>
          <p:cNvPr id="8" name="Shape 4"/>
          <p:cNvSpPr/>
          <p:nvPr/>
        </p:nvSpPr>
        <p:spPr>
          <a:xfrm>
            <a:off x="4680347" y="2402205"/>
            <a:ext cx="3705463" cy="2306122"/>
          </a:xfrm>
          <a:prstGeom prst="roundRect">
            <a:avLst>
              <a:gd name="adj" fmla="val 8456"/>
            </a:avLst>
          </a:prstGeom>
          <a:solidFill>
            <a:srgbClr val="282C32"/>
          </a:solidFill>
          <a:ln/>
          <a:effectLst>
            <a:outerShdw blurRad="53340" dist="26670" dir="13500000" algn="bl" rotWithShape="0">
              <a:srgbClr val="FFFFFF">
                <a:alpha val="10000"/>
              </a:srgbClr>
            </a:outerShdw>
          </a:effectLst>
        </p:spPr>
      </p:sp>
      <p:sp>
        <p:nvSpPr>
          <p:cNvPr id="9" name="Text 5"/>
          <p:cNvSpPr/>
          <p:nvPr/>
        </p:nvSpPr>
        <p:spPr>
          <a:xfrm>
            <a:off x="4896922" y="2618780"/>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pitchFamily="34" charset="0"/>
                <a:ea typeface="Barlow" pitchFamily="34" charset="-122"/>
                <a:cs typeface="Barlow" pitchFamily="34" charset="-120"/>
              </a:rPr>
              <a:t>Soil Amendment</a:t>
            </a:r>
            <a:endParaRPr lang="en-US" sz="2200" dirty="0"/>
          </a:p>
        </p:txBody>
      </p:sp>
      <p:sp>
        <p:nvSpPr>
          <p:cNvPr id="10" name="Text 6"/>
          <p:cNvSpPr/>
          <p:nvPr/>
        </p:nvSpPr>
        <p:spPr>
          <a:xfrm>
            <a:off x="4896922" y="3104912"/>
            <a:ext cx="3272314"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Lime is added to acidic soils to raise their pH, making them suitable for plant growth.</a:t>
            </a:r>
            <a:endParaRPr lang="en-US" sz="1700" dirty="0"/>
          </a:p>
        </p:txBody>
      </p:sp>
      <p:sp>
        <p:nvSpPr>
          <p:cNvPr id="11" name="Shape 7"/>
          <p:cNvSpPr/>
          <p:nvPr/>
        </p:nvSpPr>
        <p:spPr>
          <a:xfrm>
            <a:off x="758309" y="4924901"/>
            <a:ext cx="3705463" cy="2652832"/>
          </a:xfrm>
          <a:prstGeom prst="roundRect">
            <a:avLst>
              <a:gd name="adj" fmla="val 7350"/>
            </a:avLst>
          </a:prstGeom>
          <a:solidFill>
            <a:srgbClr val="282C32"/>
          </a:solidFill>
          <a:ln/>
          <a:effectLst>
            <a:outerShdw blurRad="53340" dist="26670" dir="13500000" algn="bl" rotWithShape="0">
              <a:srgbClr val="FFFFFF">
                <a:alpha val="10000"/>
              </a:srgbClr>
            </a:outerShdw>
          </a:effectLst>
        </p:spPr>
      </p:sp>
      <p:sp>
        <p:nvSpPr>
          <p:cNvPr id="12" name="Text 8"/>
          <p:cNvSpPr/>
          <p:nvPr/>
        </p:nvSpPr>
        <p:spPr>
          <a:xfrm>
            <a:off x="974884" y="5141476"/>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pitchFamily="34" charset="0"/>
                <a:ea typeface="Barlow" pitchFamily="34" charset="-122"/>
                <a:cs typeface="Barlow" pitchFamily="34" charset="-120"/>
              </a:rPr>
              <a:t>Chemical Synthesis</a:t>
            </a:r>
            <a:endParaRPr lang="en-US" sz="2200" dirty="0"/>
          </a:p>
        </p:txBody>
      </p:sp>
      <p:sp>
        <p:nvSpPr>
          <p:cNvPr id="13" name="Text 9"/>
          <p:cNvSpPr/>
          <p:nvPr/>
        </p:nvSpPr>
        <p:spPr>
          <a:xfrm>
            <a:off x="974884" y="5627608"/>
            <a:ext cx="3272314" cy="173355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The reaction between lime and acid is utilized in the synthesis of various chemicals, including calcium salts.</a:t>
            </a:r>
            <a:endParaRPr lang="en-US" sz="1700" dirty="0"/>
          </a:p>
        </p:txBody>
      </p:sp>
      <p:sp>
        <p:nvSpPr>
          <p:cNvPr id="14" name="Shape 10"/>
          <p:cNvSpPr/>
          <p:nvPr/>
        </p:nvSpPr>
        <p:spPr>
          <a:xfrm>
            <a:off x="4680347" y="4924901"/>
            <a:ext cx="3705463" cy="2652832"/>
          </a:xfrm>
          <a:prstGeom prst="roundRect">
            <a:avLst>
              <a:gd name="adj" fmla="val 7350"/>
            </a:avLst>
          </a:prstGeom>
          <a:solidFill>
            <a:srgbClr val="282C32"/>
          </a:solidFill>
          <a:ln/>
          <a:effectLst>
            <a:outerShdw blurRad="53340" dist="26670" dir="13500000" algn="bl" rotWithShape="0">
              <a:srgbClr val="FFFFFF">
                <a:alpha val="10000"/>
              </a:srgbClr>
            </a:outerShdw>
          </a:effectLst>
        </p:spPr>
      </p:sp>
      <p:sp>
        <p:nvSpPr>
          <p:cNvPr id="15" name="Text 11"/>
          <p:cNvSpPr/>
          <p:nvPr/>
        </p:nvSpPr>
        <p:spPr>
          <a:xfrm>
            <a:off x="4896922" y="5141476"/>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pitchFamily="34" charset="0"/>
                <a:ea typeface="Barlow" pitchFamily="34" charset="-122"/>
                <a:cs typeface="Barlow" pitchFamily="34" charset="-120"/>
              </a:rPr>
              <a:t>Construction</a:t>
            </a:r>
            <a:endParaRPr lang="en-US" sz="2200" dirty="0"/>
          </a:p>
        </p:txBody>
      </p:sp>
      <p:sp>
        <p:nvSpPr>
          <p:cNvPr id="16" name="Text 12"/>
          <p:cNvSpPr/>
          <p:nvPr/>
        </p:nvSpPr>
        <p:spPr>
          <a:xfrm>
            <a:off x="4896922" y="5627608"/>
            <a:ext cx="3272314"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Lime is used as a binder in mortar and cement, contributing to the strength and durability of concrete.</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pic>
        <p:nvPicPr>
          <p:cNvPr id="3" name="Image 1" descr="preencoded.png"/>
          <p:cNvPicPr>
            <a:picLocks noChangeAspect="1"/>
          </p:cNvPicPr>
          <p:nvPr/>
        </p:nvPicPr>
        <p:blipFill>
          <a:blip r:embed="rId4"/>
          <a:stretch>
            <a:fillRect/>
          </a:stretch>
        </p:blipFill>
        <p:spPr>
          <a:xfrm>
            <a:off x="5839301" y="270748"/>
            <a:ext cx="2951798" cy="2166699"/>
          </a:xfrm>
          <a:prstGeom prst="rect">
            <a:avLst/>
          </a:prstGeom>
        </p:spPr>
      </p:pic>
      <p:sp>
        <p:nvSpPr>
          <p:cNvPr id="4" name="Text 0"/>
          <p:cNvSpPr/>
          <p:nvPr/>
        </p:nvSpPr>
        <p:spPr>
          <a:xfrm>
            <a:off x="758309" y="3634502"/>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Safety Considerations</a:t>
            </a:r>
            <a:endParaRPr lang="en-US" sz="4450" dirty="0"/>
          </a:p>
        </p:txBody>
      </p:sp>
      <p:pic>
        <p:nvPicPr>
          <p:cNvPr id="5" name="Image 2" descr="preencoded.png"/>
          <p:cNvPicPr>
            <a:picLocks noChangeAspect="1"/>
          </p:cNvPicPr>
          <p:nvPr/>
        </p:nvPicPr>
        <p:blipFill>
          <a:blip r:embed="rId5"/>
          <a:stretch>
            <a:fillRect/>
          </a:stretch>
        </p:blipFill>
        <p:spPr>
          <a:xfrm>
            <a:off x="758309" y="4672132"/>
            <a:ext cx="541615" cy="541615"/>
          </a:xfrm>
          <a:prstGeom prst="rect">
            <a:avLst/>
          </a:prstGeom>
        </p:spPr>
      </p:pic>
      <p:sp>
        <p:nvSpPr>
          <p:cNvPr id="6" name="Text 1"/>
          <p:cNvSpPr/>
          <p:nvPr/>
        </p:nvSpPr>
        <p:spPr>
          <a:xfrm>
            <a:off x="758309" y="5430322"/>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Eye Protection</a:t>
            </a:r>
            <a:endParaRPr lang="en-US" sz="2200" dirty="0"/>
          </a:p>
        </p:txBody>
      </p:sp>
      <p:sp>
        <p:nvSpPr>
          <p:cNvPr id="7" name="Text 2"/>
          <p:cNvSpPr/>
          <p:nvPr/>
        </p:nvSpPr>
        <p:spPr>
          <a:xfrm>
            <a:off x="758309" y="5916454"/>
            <a:ext cx="3034665" cy="138684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Always wear safety goggles to prevent lime and acid splashes from damaging your eyes.</a:t>
            </a:r>
            <a:endParaRPr lang="en-US" sz="1700" dirty="0"/>
          </a:p>
        </p:txBody>
      </p:sp>
      <p:pic>
        <p:nvPicPr>
          <p:cNvPr id="8" name="Image 3" descr="preencoded.png"/>
          <p:cNvPicPr>
            <a:picLocks noChangeAspect="1"/>
          </p:cNvPicPr>
          <p:nvPr/>
        </p:nvPicPr>
        <p:blipFill>
          <a:blip r:embed="rId6"/>
          <a:stretch>
            <a:fillRect/>
          </a:stretch>
        </p:blipFill>
        <p:spPr>
          <a:xfrm>
            <a:off x="4117896" y="4672132"/>
            <a:ext cx="541615" cy="541615"/>
          </a:xfrm>
          <a:prstGeom prst="rect">
            <a:avLst/>
          </a:prstGeom>
        </p:spPr>
      </p:pic>
      <p:sp>
        <p:nvSpPr>
          <p:cNvPr id="9" name="Text 3"/>
          <p:cNvSpPr/>
          <p:nvPr/>
        </p:nvSpPr>
        <p:spPr>
          <a:xfrm>
            <a:off x="4117896" y="5430322"/>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Heat Generation</a:t>
            </a:r>
            <a:endParaRPr lang="en-US" sz="2200" dirty="0"/>
          </a:p>
        </p:txBody>
      </p:sp>
      <p:sp>
        <p:nvSpPr>
          <p:cNvPr id="10" name="Text 4"/>
          <p:cNvSpPr/>
          <p:nvPr/>
        </p:nvSpPr>
        <p:spPr>
          <a:xfrm>
            <a:off x="4117896" y="5916454"/>
            <a:ext cx="3034784"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Lime reacts with water exothermically, generating heat. Handle with care.</a:t>
            </a:r>
            <a:endParaRPr lang="en-US" sz="1700" dirty="0"/>
          </a:p>
        </p:txBody>
      </p:sp>
      <p:pic>
        <p:nvPicPr>
          <p:cNvPr id="11" name="Image 4" descr="preencoded.png"/>
          <p:cNvPicPr>
            <a:picLocks noChangeAspect="1"/>
          </p:cNvPicPr>
          <p:nvPr/>
        </p:nvPicPr>
        <p:blipFill>
          <a:blip r:embed="rId7"/>
          <a:stretch>
            <a:fillRect/>
          </a:stretch>
        </p:blipFill>
        <p:spPr>
          <a:xfrm>
            <a:off x="7477601" y="4672132"/>
            <a:ext cx="541615" cy="541615"/>
          </a:xfrm>
          <a:prstGeom prst="rect">
            <a:avLst/>
          </a:prstGeom>
        </p:spPr>
      </p:pic>
      <p:sp>
        <p:nvSpPr>
          <p:cNvPr id="12" name="Text 5"/>
          <p:cNvSpPr/>
          <p:nvPr/>
        </p:nvSpPr>
        <p:spPr>
          <a:xfrm>
            <a:off x="7477601" y="5430322"/>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Skin Protection</a:t>
            </a:r>
            <a:endParaRPr lang="en-US" sz="2200" dirty="0"/>
          </a:p>
        </p:txBody>
      </p:sp>
      <p:sp>
        <p:nvSpPr>
          <p:cNvPr id="13" name="Text 6"/>
          <p:cNvSpPr/>
          <p:nvPr/>
        </p:nvSpPr>
        <p:spPr>
          <a:xfrm>
            <a:off x="7477601" y="5916454"/>
            <a:ext cx="3034784" cy="138684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Wear gloves and protective clothing to avoid skin contact with lime and acids.</a:t>
            </a:r>
            <a:endParaRPr lang="en-US" sz="1700" dirty="0"/>
          </a:p>
        </p:txBody>
      </p:sp>
      <p:pic>
        <p:nvPicPr>
          <p:cNvPr id="14" name="Image 5" descr="preencoded.png"/>
          <p:cNvPicPr>
            <a:picLocks noChangeAspect="1"/>
          </p:cNvPicPr>
          <p:nvPr/>
        </p:nvPicPr>
        <p:blipFill>
          <a:blip r:embed="rId8"/>
          <a:stretch>
            <a:fillRect/>
          </a:stretch>
        </p:blipFill>
        <p:spPr>
          <a:xfrm>
            <a:off x="10837307" y="4672132"/>
            <a:ext cx="541615" cy="541615"/>
          </a:xfrm>
          <a:prstGeom prst="rect">
            <a:avLst/>
          </a:prstGeom>
        </p:spPr>
      </p:pic>
      <p:sp>
        <p:nvSpPr>
          <p:cNvPr id="15" name="Text 7"/>
          <p:cNvSpPr/>
          <p:nvPr/>
        </p:nvSpPr>
        <p:spPr>
          <a:xfrm>
            <a:off x="10837307" y="5430322"/>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pitchFamily="34" charset="0"/>
                <a:ea typeface="Barlow" pitchFamily="34" charset="-122"/>
                <a:cs typeface="Barlow" pitchFamily="34" charset="-120"/>
              </a:rPr>
              <a:t>Ventilation</a:t>
            </a:r>
            <a:endParaRPr lang="en-US" sz="2200" dirty="0"/>
          </a:p>
        </p:txBody>
      </p:sp>
      <p:sp>
        <p:nvSpPr>
          <p:cNvPr id="16" name="Text 8"/>
          <p:cNvSpPr/>
          <p:nvPr/>
        </p:nvSpPr>
        <p:spPr>
          <a:xfrm>
            <a:off x="10837307" y="5916454"/>
            <a:ext cx="3034784" cy="138684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Ensure adequate ventilation when handling lime and acids to avoid inhaling fumes.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0748" y="2260402"/>
            <a:ext cx="4944904" cy="3708678"/>
          </a:xfrm>
          <a:prstGeom prst="rect">
            <a:avLst/>
          </a:prstGeom>
        </p:spPr>
      </p:pic>
      <p:sp>
        <p:nvSpPr>
          <p:cNvPr id="4" name="Text 0"/>
          <p:cNvSpPr/>
          <p:nvPr/>
        </p:nvSpPr>
        <p:spPr>
          <a:xfrm>
            <a:off x="6244709" y="2902506"/>
            <a:ext cx="5701546"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pitchFamily="34" charset="0"/>
                <a:ea typeface="Barlow" pitchFamily="34" charset="-122"/>
                <a:cs typeface="Barlow" pitchFamily="34" charset="-120"/>
              </a:rPr>
              <a:t>Conclusion</a:t>
            </a:r>
            <a:endParaRPr lang="en-US" sz="4450" dirty="0"/>
          </a:p>
        </p:txBody>
      </p:sp>
      <p:sp>
        <p:nvSpPr>
          <p:cNvPr id="5" name="Text 1"/>
          <p:cNvSpPr/>
          <p:nvPr/>
        </p:nvSpPr>
        <p:spPr>
          <a:xfrm>
            <a:off x="6244709" y="3940135"/>
            <a:ext cx="7627382" cy="138684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The reaction between lime and acid is a fundamental chemical process with a wide range of applications. Understanding the chemical properties, factors influencing the reaction rate, and safety precautions is crucial for its safe and efficient use in various industries.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461</Words>
  <Application>Microsoft Office PowerPoint</Application>
  <PresentationFormat>Custom</PresentationFormat>
  <Paragraphs>65</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Montserrat</vt:lpstr>
      <vt:lpstr>Barlow</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DELL</cp:lastModifiedBy>
  <cp:revision>1</cp:revision>
  <dcterms:created xsi:type="dcterms:W3CDTF">2024-09-22T14:07:01Z</dcterms:created>
  <dcterms:modified xsi:type="dcterms:W3CDTF">2024-09-22T14:09:48Z</dcterms:modified>
</cp:coreProperties>
</file>